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57" r:id="rId3"/>
    <p:sldId id="266" r:id="rId4"/>
    <p:sldId id="258" r:id="rId5"/>
    <p:sldId id="259" r:id="rId6"/>
    <p:sldId id="261" r:id="rId7"/>
    <p:sldId id="262" r:id="rId8"/>
    <p:sldId id="263" r:id="rId9"/>
    <p:sldId id="265" r:id="rId10"/>
    <p:sldId id="264"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9463" autoAdjust="0"/>
  </p:normalViewPr>
  <p:slideViewPr>
    <p:cSldViewPr snapToGrid="0">
      <p:cViewPr varScale="1">
        <p:scale>
          <a:sx n="83" d="100"/>
          <a:sy n="83" d="100"/>
        </p:scale>
        <p:origin x="16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0A526A-7DD5-4D91-8BB9-561DA978B2AC}" type="datetimeFigureOut">
              <a:rPr lang="en-US" smtClean="0"/>
              <a:t>4/17/2022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3F8B2D-A9FA-4045-BB09-DDCC1773ED10}" type="slidenum">
              <a:rPr lang="en-US" smtClean="0"/>
              <a:t>‹#›</a:t>
            </a:fld>
            <a:endParaRPr lang="en-US"/>
          </a:p>
        </p:txBody>
      </p:sp>
    </p:spTree>
    <p:extLst>
      <p:ext uri="{BB962C8B-B14F-4D97-AF65-F5344CB8AC3E}">
        <p14:creationId xmlns:p14="http://schemas.microsoft.com/office/powerpoint/2010/main" val="3296785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Introduces themselves. And welcomes  the students to the self pace e-learning course.</a:t>
            </a:r>
          </a:p>
          <a:p>
            <a:endParaRPr lang="en-US" dirty="0"/>
          </a:p>
          <a:p>
            <a:r>
              <a:rPr lang="en-US" dirty="0"/>
              <a:t>This course should take approximately 1 hour to complete, excluding the assessment at the end.</a:t>
            </a:r>
          </a:p>
          <a:p>
            <a:endParaRPr lang="en-US" dirty="0"/>
          </a:p>
          <a:p>
            <a:r>
              <a:rPr lang="en-US" dirty="0"/>
              <a:t>Next slide</a:t>
            </a:r>
          </a:p>
          <a:p>
            <a:endParaRPr lang="en-US" dirty="0"/>
          </a:p>
        </p:txBody>
      </p:sp>
      <p:sp>
        <p:nvSpPr>
          <p:cNvPr id="4" name="Slide Number Placeholder 3"/>
          <p:cNvSpPr>
            <a:spLocks noGrp="1"/>
          </p:cNvSpPr>
          <p:nvPr>
            <p:ph type="sldNum" sz="quarter" idx="5"/>
          </p:nvPr>
        </p:nvSpPr>
        <p:spPr/>
        <p:txBody>
          <a:bodyPr/>
          <a:lstStyle/>
          <a:p>
            <a:fld id="{3A3F8B2D-A9FA-4045-BB09-DDCC1773ED10}" type="slidenum">
              <a:rPr lang="en-US" smtClean="0"/>
              <a:t>1</a:t>
            </a:fld>
            <a:endParaRPr lang="en-US"/>
          </a:p>
        </p:txBody>
      </p:sp>
    </p:spTree>
    <p:extLst>
      <p:ext uri="{BB962C8B-B14F-4D97-AF65-F5344CB8AC3E}">
        <p14:creationId xmlns:p14="http://schemas.microsoft.com/office/powerpoint/2010/main" val="31690752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Students will be given conditions to create a new pull in a different folder than the previous example(s). This is going to be assessed by the instructor as they will get a notification when a new Pull Request is created. </a:t>
            </a:r>
          </a:p>
          <a:p>
            <a:endParaRPr lang="en-US" dirty="0"/>
          </a:p>
          <a:p>
            <a:r>
              <a:rPr lang="en-US" dirty="0"/>
              <a:t>Students will be given immediate feedback in the form of change requests (something was wrong or missing) or competition status when the Pull Request is merged. </a:t>
            </a:r>
          </a:p>
        </p:txBody>
      </p:sp>
      <p:sp>
        <p:nvSpPr>
          <p:cNvPr id="4" name="Slide Number Placeholder 3"/>
          <p:cNvSpPr>
            <a:spLocks noGrp="1"/>
          </p:cNvSpPr>
          <p:nvPr>
            <p:ph type="sldNum" sz="quarter" idx="5"/>
          </p:nvPr>
        </p:nvSpPr>
        <p:spPr/>
        <p:txBody>
          <a:bodyPr/>
          <a:lstStyle/>
          <a:p>
            <a:fld id="{3A3F8B2D-A9FA-4045-BB09-DDCC1773ED10}" type="slidenum">
              <a:rPr lang="en-US" smtClean="0"/>
              <a:t>10</a:t>
            </a:fld>
            <a:endParaRPr lang="en-US"/>
          </a:p>
        </p:txBody>
      </p:sp>
    </p:spTree>
    <p:extLst>
      <p:ext uri="{BB962C8B-B14F-4D97-AF65-F5344CB8AC3E}">
        <p14:creationId xmlns:p14="http://schemas.microsoft.com/office/powerpoint/2010/main" val="1428696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reviews tasks completed and thanks learners for attending the class.</a:t>
            </a:r>
          </a:p>
          <a:p>
            <a:endParaRPr lang="en-US" dirty="0"/>
          </a:p>
          <a:p>
            <a:r>
              <a:rPr lang="en-US" dirty="0"/>
              <a:t>Happy coding.</a:t>
            </a:r>
          </a:p>
        </p:txBody>
      </p:sp>
      <p:sp>
        <p:nvSpPr>
          <p:cNvPr id="4" name="Slide Number Placeholder 3"/>
          <p:cNvSpPr>
            <a:spLocks noGrp="1"/>
          </p:cNvSpPr>
          <p:nvPr>
            <p:ph type="sldNum" sz="quarter" idx="5"/>
          </p:nvPr>
        </p:nvSpPr>
        <p:spPr/>
        <p:txBody>
          <a:bodyPr/>
          <a:lstStyle/>
          <a:p>
            <a:fld id="{3A3F8B2D-A9FA-4045-BB09-DDCC1773ED10}" type="slidenum">
              <a:rPr lang="en-US" smtClean="0"/>
              <a:t>11</a:t>
            </a:fld>
            <a:endParaRPr lang="en-US"/>
          </a:p>
        </p:txBody>
      </p:sp>
    </p:spTree>
    <p:extLst>
      <p:ext uri="{BB962C8B-B14F-4D97-AF65-F5344CB8AC3E}">
        <p14:creationId xmlns:p14="http://schemas.microsoft.com/office/powerpoint/2010/main" val="1378146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prefaces that we will not be teaching HOW TO CODE but rather how to contribute to the LSB project via </a:t>
            </a:r>
            <a:r>
              <a:rPr lang="en-US" dirty="0" err="1"/>
              <a:t>github</a:t>
            </a:r>
            <a:r>
              <a:rPr lang="en-US" dirty="0"/>
              <a:t>. However, the video demonstration will show the rewards of how coding can alter the video game project.</a:t>
            </a:r>
          </a:p>
          <a:p>
            <a:endParaRPr lang="en-US" dirty="0"/>
          </a:p>
          <a:p>
            <a:r>
              <a:rPr lang="en-US" dirty="0"/>
              <a:t>Next slide</a:t>
            </a:r>
          </a:p>
        </p:txBody>
      </p:sp>
      <p:sp>
        <p:nvSpPr>
          <p:cNvPr id="4" name="Slide Number Placeholder 3"/>
          <p:cNvSpPr>
            <a:spLocks noGrp="1"/>
          </p:cNvSpPr>
          <p:nvPr>
            <p:ph type="sldNum" sz="quarter" idx="5"/>
          </p:nvPr>
        </p:nvSpPr>
        <p:spPr/>
        <p:txBody>
          <a:bodyPr/>
          <a:lstStyle/>
          <a:p>
            <a:fld id="{3A3F8B2D-A9FA-4045-BB09-DDCC1773ED10}" type="slidenum">
              <a:rPr lang="en-US" smtClean="0"/>
              <a:t>2</a:t>
            </a:fld>
            <a:endParaRPr lang="en-US"/>
          </a:p>
        </p:txBody>
      </p:sp>
    </p:spTree>
    <p:extLst>
      <p:ext uri="{BB962C8B-B14F-4D97-AF65-F5344CB8AC3E}">
        <p14:creationId xmlns:p14="http://schemas.microsoft.com/office/powerpoint/2010/main" val="4094504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Watch the video – click once complete. </a:t>
            </a:r>
          </a:p>
          <a:p>
            <a:endParaRPr lang="en-US" dirty="0"/>
          </a:p>
          <a:p>
            <a:r>
              <a:rPr lang="en-US" dirty="0"/>
              <a:t>Notice the player got 50 </a:t>
            </a:r>
            <a:r>
              <a:rPr lang="en-US" dirty="0" err="1"/>
              <a:t>gil</a:t>
            </a:r>
            <a:r>
              <a:rPr lang="en-US" dirty="0"/>
              <a:t> (money) from the first trade. Once the code was modified, the player got 5,000,000 for turning in the same item. If the correct amount was supposed to be 5mil, the learner in this course would make the modifications in their branch and push to the main LSB repository so all the servers would be correct. </a:t>
            </a:r>
          </a:p>
        </p:txBody>
      </p:sp>
      <p:sp>
        <p:nvSpPr>
          <p:cNvPr id="4" name="Slide Number Placeholder 3"/>
          <p:cNvSpPr>
            <a:spLocks noGrp="1"/>
          </p:cNvSpPr>
          <p:nvPr>
            <p:ph type="sldNum" sz="quarter" idx="5"/>
          </p:nvPr>
        </p:nvSpPr>
        <p:spPr/>
        <p:txBody>
          <a:bodyPr/>
          <a:lstStyle/>
          <a:p>
            <a:fld id="{3A3F8B2D-A9FA-4045-BB09-DDCC1773ED10}" type="slidenum">
              <a:rPr lang="en-US" smtClean="0"/>
              <a:t>3</a:t>
            </a:fld>
            <a:endParaRPr lang="en-US"/>
          </a:p>
        </p:txBody>
      </p:sp>
    </p:spTree>
    <p:extLst>
      <p:ext uri="{BB962C8B-B14F-4D97-AF65-F5344CB8AC3E}">
        <p14:creationId xmlns:p14="http://schemas.microsoft.com/office/powerpoint/2010/main" val="336774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explain the requirements and specifications for this module.</a:t>
            </a:r>
          </a:p>
        </p:txBody>
      </p:sp>
      <p:sp>
        <p:nvSpPr>
          <p:cNvPr id="4" name="Slide Number Placeholder 3"/>
          <p:cNvSpPr>
            <a:spLocks noGrp="1"/>
          </p:cNvSpPr>
          <p:nvPr>
            <p:ph type="sldNum" sz="quarter" idx="5"/>
          </p:nvPr>
        </p:nvSpPr>
        <p:spPr/>
        <p:txBody>
          <a:bodyPr/>
          <a:lstStyle/>
          <a:p>
            <a:fld id="{3A3F8B2D-A9FA-4045-BB09-DDCC1773ED10}" type="slidenum">
              <a:rPr lang="en-US" smtClean="0"/>
              <a:t>4</a:t>
            </a:fld>
            <a:endParaRPr lang="en-US"/>
          </a:p>
        </p:txBody>
      </p:sp>
    </p:spTree>
    <p:extLst>
      <p:ext uri="{BB962C8B-B14F-4D97-AF65-F5344CB8AC3E}">
        <p14:creationId xmlns:p14="http://schemas.microsoft.com/office/powerpoint/2010/main" val="32092000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read the agenda of what this module will cover.</a:t>
            </a:r>
          </a:p>
        </p:txBody>
      </p:sp>
      <p:sp>
        <p:nvSpPr>
          <p:cNvPr id="4" name="Slide Number Placeholder 3"/>
          <p:cNvSpPr>
            <a:spLocks noGrp="1"/>
          </p:cNvSpPr>
          <p:nvPr>
            <p:ph type="sldNum" sz="quarter" idx="5"/>
          </p:nvPr>
        </p:nvSpPr>
        <p:spPr/>
        <p:txBody>
          <a:bodyPr/>
          <a:lstStyle/>
          <a:p>
            <a:fld id="{3A3F8B2D-A9FA-4045-BB09-DDCC1773ED10}" type="slidenum">
              <a:rPr lang="en-US" smtClean="0"/>
              <a:t>5</a:t>
            </a:fld>
            <a:endParaRPr lang="en-US"/>
          </a:p>
        </p:txBody>
      </p:sp>
    </p:spTree>
    <p:extLst>
      <p:ext uri="{BB962C8B-B14F-4D97-AF65-F5344CB8AC3E}">
        <p14:creationId xmlns:p14="http://schemas.microsoft.com/office/powerpoint/2010/main" val="2241501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provide the download list for the 3</a:t>
            </a:r>
            <a:r>
              <a:rPr lang="en-US" baseline="30000" dirty="0"/>
              <a:t>rd</a:t>
            </a:r>
            <a:r>
              <a:rPr lang="en-US" dirty="0"/>
              <a:t> party software. Learner will install on their own and pick back up when they are complete with the install. </a:t>
            </a:r>
          </a:p>
        </p:txBody>
      </p:sp>
      <p:sp>
        <p:nvSpPr>
          <p:cNvPr id="4" name="Slide Number Placeholder 3"/>
          <p:cNvSpPr>
            <a:spLocks noGrp="1"/>
          </p:cNvSpPr>
          <p:nvPr>
            <p:ph type="sldNum" sz="quarter" idx="5"/>
          </p:nvPr>
        </p:nvSpPr>
        <p:spPr/>
        <p:txBody>
          <a:bodyPr/>
          <a:lstStyle/>
          <a:p>
            <a:fld id="{3A3F8B2D-A9FA-4045-BB09-DDCC1773ED10}" type="slidenum">
              <a:rPr lang="en-US" smtClean="0"/>
              <a:t>6</a:t>
            </a:fld>
            <a:endParaRPr lang="en-US"/>
          </a:p>
        </p:txBody>
      </p:sp>
    </p:spTree>
    <p:extLst>
      <p:ext uri="{BB962C8B-B14F-4D97-AF65-F5344CB8AC3E}">
        <p14:creationId xmlns:p14="http://schemas.microsoft.com/office/powerpoint/2010/main" val="3925226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navigate and the learner will follow along to create a GitHub account if not already created.</a:t>
            </a:r>
          </a:p>
        </p:txBody>
      </p:sp>
      <p:sp>
        <p:nvSpPr>
          <p:cNvPr id="4" name="Slide Number Placeholder 3"/>
          <p:cNvSpPr>
            <a:spLocks noGrp="1"/>
          </p:cNvSpPr>
          <p:nvPr>
            <p:ph type="sldNum" sz="quarter" idx="5"/>
          </p:nvPr>
        </p:nvSpPr>
        <p:spPr/>
        <p:txBody>
          <a:bodyPr/>
          <a:lstStyle/>
          <a:p>
            <a:fld id="{3A3F8B2D-A9FA-4045-BB09-DDCC1773ED10}" type="slidenum">
              <a:rPr lang="en-US" smtClean="0"/>
              <a:t>7</a:t>
            </a:fld>
            <a:endParaRPr lang="en-US"/>
          </a:p>
        </p:txBody>
      </p:sp>
    </p:spTree>
    <p:extLst>
      <p:ext uri="{BB962C8B-B14F-4D97-AF65-F5344CB8AC3E}">
        <p14:creationId xmlns:p14="http://schemas.microsoft.com/office/powerpoint/2010/main" val="2913424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explain that instead of going straight to the LSB working repository, we will practice using a test repository. Stressing that all the steps will be the same for LSB.</a:t>
            </a:r>
          </a:p>
          <a:p>
            <a:endParaRPr lang="en-US" dirty="0"/>
          </a:p>
          <a:p>
            <a:r>
              <a:rPr lang="en-US" dirty="0"/>
              <a:t>Instructor will guide the learner through forking and branching the repository. As well as cloning the repository to the learners local machine. </a:t>
            </a:r>
          </a:p>
          <a:p>
            <a:endParaRPr lang="en-US" dirty="0"/>
          </a:p>
          <a:p>
            <a:r>
              <a:rPr lang="en-US" dirty="0"/>
              <a:t>Learner and instructor will modify the file modify.md in the Student Practice Folder. </a:t>
            </a:r>
          </a:p>
        </p:txBody>
      </p:sp>
      <p:sp>
        <p:nvSpPr>
          <p:cNvPr id="4" name="Slide Number Placeholder 3"/>
          <p:cNvSpPr>
            <a:spLocks noGrp="1"/>
          </p:cNvSpPr>
          <p:nvPr>
            <p:ph type="sldNum" sz="quarter" idx="5"/>
          </p:nvPr>
        </p:nvSpPr>
        <p:spPr/>
        <p:txBody>
          <a:bodyPr/>
          <a:lstStyle/>
          <a:p>
            <a:fld id="{3A3F8B2D-A9FA-4045-BB09-DDCC1773ED10}" type="slidenum">
              <a:rPr lang="en-US" smtClean="0"/>
              <a:t>8</a:t>
            </a:fld>
            <a:endParaRPr lang="en-US"/>
          </a:p>
        </p:txBody>
      </p:sp>
    </p:spTree>
    <p:extLst>
      <p:ext uri="{BB962C8B-B14F-4D97-AF65-F5344CB8AC3E}">
        <p14:creationId xmlns:p14="http://schemas.microsoft.com/office/powerpoint/2010/main" val="2745747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Instructor will lead the learners to open the GitHub desktop Application where they will see their changes listed. Instructor will explain the Commit and push to </a:t>
            </a:r>
            <a:r>
              <a:rPr lang="en-US" dirty="0" err="1"/>
              <a:t>orgin</a:t>
            </a:r>
            <a:r>
              <a:rPr lang="en-US" dirty="0"/>
              <a:t> function. Learner will commit and push to their branch of the forked repository. Learner and Instructor will then go to github.com and create a pull request. </a:t>
            </a:r>
          </a:p>
          <a:p>
            <a:endParaRPr lang="en-US" dirty="0"/>
          </a:p>
          <a:p>
            <a:r>
              <a:rPr lang="en-US" dirty="0"/>
              <a:t>Instructor will then express the importance of cleanup – that is ensuring the learners fork is even with the main repository. This is done by Fetch and Merge. </a:t>
            </a:r>
          </a:p>
        </p:txBody>
      </p:sp>
      <p:sp>
        <p:nvSpPr>
          <p:cNvPr id="4" name="Slide Number Placeholder 3"/>
          <p:cNvSpPr>
            <a:spLocks noGrp="1"/>
          </p:cNvSpPr>
          <p:nvPr>
            <p:ph type="sldNum" sz="quarter" idx="5"/>
          </p:nvPr>
        </p:nvSpPr>
        <p:spPr/>
        <p:txBody>
          <a:bodyPr/>
          <a:lstStyle/>
          <a:p>
            <a:fld id="{3A3F8B2D-A9FA-4045-BB09-DDCC1773ED10}" type="slidenum">
              <a:rPr lang="en-US" smtClean="0"/>
              <a:t>9</a:t>
            </a:fld>
            <a:endParaRPr lang="en-US"/>
          </a:p>
        </p:txBody>
      </p:sp>
    </p:spTree>
    <p:extLst>
      <p:ext uri="{BB962C8B-B14F-4D97-AF65-F5344CB8AC3E}">
        <p14:creationId xmlns:p14="http://schemas.microsoft.com/office/powerpoint/2010/main" val="27930865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4/17/2022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4/17/2022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Student%20References/Downloads/Download%20List.txt"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hooksta4/refactored-octo-broccoli"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hooksta4/refactored-octo-broccoli/compare"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8A9C2-DEE4-4DEA-A517-F501D5AFAD59}"/>
              </a:ext>
            </a:extLst>
          </p:cNvPr>
          <p:cNvSpPr>
            <a:spLocks noGrp="1"/>
          </p:cNvSpPr>
          <p:nvPr>
            <p:ph type="ctrTitle"/>
          </p:nvPr>
        </p:nvSpPr>
        <p:spPr/>
        <p:txBody>
          <a:bodyPr/>
          <a:lstStyle/>
          <a:p>
            <a:r>
              <a:rPr lang="en-US" dirty="0" err="1"/>
              <a:t>Github</a:t>
            </a:r>
            <a:r>
              <a:rPr lang="en-US" dirty="0"/>
              <a:t> </a:t>
            </a:r>
          </a:p>
        </p:txBody>
      </p:sp>
      <p:sp>
        <p:nvSpPr>
          <p:cNvPr id="3" name="Subtitle 2">
            <a:extLst>
              <a:ext uri="{FF2B5EF4-FFF2-40B4-BE49-F238E27FC236}">
                <a16:creationId xmlns:a16="http://schemas.microsoft.com/office/drawing/2014/main" id="{C56746D3-41DC-442F-9DC5-4E2127AB0EC1}"/>
              </a:ext>
            </a:extLst>
          </p:cNvPr>
          <p:cNvSpPr>
            <a:spLocks noGrp="1"/>
          </p:cNvSpPr>
          <p:nvPr>
            <p:ph type="subTitle" idx="1"/>
          </p:nvPr>
        </p:nvSpPr>
        <p:spPr/>
        <p:txBody>
          <a:bodyPr/>
          <a:lstStyle/>
          <a:p>
            <a:r>
              <a:rPr lang="en-US" dirty="0"/>
              <a:t>Contribute code to </a:t>
            </a:r>
            <a:r>
              <a:rPr lang="en-US" dirty="0" err="1"/>
              <a:t>landsandboat</a:t>
            </a:r>
            <a:r>
              <a:rPr lang="en-US" dirty="0"/>
              <a:t> </a:t>
            </a:r>
            <a:r>
              <a:rPr lang="en-US" dirty="0" err="1"/>
              <a:t>github</a:t>
            </a:r>
            <a:r>
              <a:rPr lang="en-US" dirty="0"/>
              <a:t> repository</a:t>
            </a:r>
          </a:p>
        </p:txBody>
      </p:sp>
    </p:spTree>
    <p:extLst>
      <p:ext uri="{BB962C8B-B14F-4D97-AF65-F5344CB8AC3E}">
        <p14:creationId xmlns:p14="http://schemas.microsoft.com/office/powerpoint/2010/main" val="2322108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2A8-7843-4D24-AEA8-1334822B0C56}"/>
              </a:ext>
            </a:extLst>
          </p:cNvPr>
          <p:cNvSpPr>
            <a:spLocks noGrp="1"/>
          </p:cNvSpPr>
          <p:nvPr>
            <p:ph type="title"/>
          </p:nvPr>
        </p:nvSpPr>
        <p:spPr/>
        <p:txBody>
          <a:bodyPr/>
          <a:lstStyle/>
          <a:p>
            <a:r>
              <a:rPr lang="en-US" dirty="0"/>
              <a:t>assessment</a:t>
            </a:r>
          </a:p>
        </p:txBody>
      </p:sp>
      <p:sp>
        <p:nvSpPr>
          <p:cNvPr id="3" name="Text Placeholder 2">
            <a:extLst>
              <a:ext uri="{FF2B5EF4-FFF2-40B4-BE49-F238E27FC236}">
                <a16:creationId xmlns:a16="http://schemas.microsoft.com/office/drawing/2014/main" id="{C0C42586-8401-4D5C-8CED-5FFFDFE75BA5}"/>
              </a:ext>
            </a:extLst>
          </p:cNvPr>
          <p:cNvSpPr txBox="1">
            <a:spLocks/>
          </p:cNvSpPr>
          <p:nvPr/>
        </p:nvSpPr>
        <p:spPr>
          <a:xfrm>
            <a:off x="990336" y="3939332"/>
            <a:ext cx="9906000" cy="1374776"/>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US"/>
          </a:p>
          <a:p>
            <a:endParaRPr lang="en-US"/>
          </a:p>
          <a:p>
            <a:endParaRPr lang="en-US" dirty="0"/>
          </a:p>
        </p:txBody>
      </p:sp>
      <p:sp>
        <p:nvSpPr>
          <p:cNvPr id="5" name="TextBox 4">
            <a:extLst>
              <a:ext uri="{FF2B5EF4-FFF2-40B4-BE49-F238E27FC236}">
                <a16:creationId xmlns:a16="http://schemas.microsoft.com/office/drawing/2014/main" id="{DE07D219-8724-4384-8B88-8DADDB04FBFB}"/>
              </a:ext>
            </a:extLst>
          </p:cNvPr>
          <p:cNvSpPr txBox="1"/>
          <p:nvPr/>
        </p:nvSpPr>
        <p:spPr>
          <a:xfrm>
            <a:off x="1272208" y="2014627"/>
            <a:ext cx="9025473" cy="3416320"/>
          </a:xfrm>
          <a:prstGeom prst="rect">
            <a:avLst/>
          </a:prstGeom>
          <a:noFill/>
        </p:spPr>
        <p:txBody>
          <a:bodyPr wrap="square" rtlCol="0">
            <a:spAutoFit/>
          </a:bodyPr>
          <a:lstStyle/>
          <a:p>
            <a:pPr marL="742950" lvl="1" indent="-285750">
              <a:buFont typeface="Arial" panose="020B0604020202020204" pitchFamily="34" charset="0"/>
              <a:buChar char="•"/>
            </a:pPr>
            <a:r>
              <a:rPr lang="en-US" dirty="0"/>
              <a:t>Create new branch named “</a:t>
            </a:r>
            <a:r>
              <a:rPr lang="en-US" dirty="0" err="1"/>
              <a:t>Assessment_Lastname</a:t>
            </a:r>
            <a:r>
              <a:rPr lang="en-US" dirty="0"/>
              <a:t>” from forked repository</a:t>
            </a:r>
          </a:p>
          <a:p>
            <a:pPr marL="742950" lvl="1" indent="-285750">
              <a:buFont typeface="Arial" panose="020B0604020202020204" pitchFamily="34" charset="0"/>
              <a:buChar char="•"/>
            </a:pPr>
            <a:r>
              <a:rPr lang="en-US" dirty="0"/>
              <a:t>Clone repository as </a:t>
            </a:r>
            <a:r>
              <a:rPr lang="en-US" dirty="0" err="1"/>
              <a:t>Assessment_Lastname</a:t>
            </a:r>
            <a:r>
              <a:rPr lang="en-US" dirty="0"/>
              <a:t> on local system</a:t>
            </a:r>
          </a:p>
          <a:p>
            <a:pPr marL="742950" lvl="1" indent="-285750">
              <a:buFont typeface="Arial" panose="020B0604020202020204" pitchFamily="34" charset="0"/>
              <a:buChar char="•"/>
            </a:pPr>
            <a:r>
              <a:rPr lang="en-US" dirty="0"/>
              <a:t>Open modify.md in </a:t>
            </a:r>
            <a:r>
              <a:rPr lang="en-US" b="1" dirty="0"/>
              <a:t>Student Assessment</a:t>
            </a:r>
            <a:r>
              <a:rPr lang="en-US" dirty="0"/>
              <a:t> folder; follow instructions</a:t>
            </a:r>
          </a:p>
          <a:p>
            <a:pPr marL="742950" lvl="1" indent="-285750">
              <a:buFont typeface="Arial" panose="020B0604020202020204" pitchFamily="34" charset="0"/>
              <a:buChar char="•"/>
            </a:pPr>
            <a:r>
              <a:rPr lang="en-US" dirty="0"/>
              <a:t>Save and close. Create a new folder in Student Assessments, name the folder your last name.</a:t>
            </a:r>
          </a:p>
          <a:p>
            <a:pPr marL="742950" lvl="1" indent="-285750">
              <a:buFont typeface="Arial" panose="020B0604020202020204" pitchFamily="34" charset="0"/>
              <a:buChar char="•"/>
            </a:pPr>
            <a:r>
              <a:rPr lang="en-US" dirty="0"/>
              <a:t>Create a text file with your favorite movie quote. </a:t>
            </a:r>
          </a:p>
          <a:p>
            <a:pPr marL="742950" lvl="1" indent="-285750">
              <a:buFont typeface="Arial" panose="020B0604020202020204" pitchFamily="34" charset="0"/>
              <a:buChar char="•"/>
            </a:pPr>
            <a:r>
              <a:rPr lang="en-US" dirty="0"/>
              <a:t>Open </a:t>
            </a:r>
            <a:r>
              <a:rPr lang="en-US" dirty="0" err="1"/>
              <a:t>Github</a:t>
            </a:r>
            <a:r>
              <a:rPr lang="en-US" dirty="0"/>
              <a:t> Desktop, Add repository (navigate to </a:t>
            </a:r>
            <a:r>
              <a:rPr lang="en-US" dirty="0" err="1"/>
              <a:t>Assessment_Lastname</a:t>
            </a:r>
            <a:r>
              <a:rPr lang="en-US" dirty="0"/>
              <a:t>)</a:t>
            </a:r>
          </a:p>
          <a:p>
            <a:pPr marL="742950" lvl="1" indent="-285750">
              <a:buFont typeface="Arial" panose="020B0604020202020204" pitchFamily="34" charset="0"/>
              <a:buChar char="•"/>
            </a:pPr>
            <a:r>
              <a:rPr lang="en-US" dirty="0"/>
              <a:t>Input Commit name and description.</a:t>
            </a:r>
          </a:p>
          <a:p>
            <a:pPr marL="742950" lvl="1" indent="-285750">
              <a:buFont typeface="Arial" panose="020B0604020202020204" pitchFamily="34" charset="0"/>
              <a:buChar char="•"/>
            </a:pPr>
            <a:r>
              <a:rPr lang="en-US" dirty="0"/>
              <a:t>Push to branch</a:t>
            </a:r>
          </a:p>
          <a:p>
            <a:pPr marL="742950" lvl="1" indent="-285750">
              <a:buFont typeface="Arial" panose="020B0604020202020204" pitchFamily="34" charset="0"/>
              <a:buChar char="•"/>
            </a:pPr>
            <a:r>
              <a:rPr lang="en-US" dirty="0"/>
              <a:t>Create pull request from website. </a:t>
            </a:r>
          </a:p>
          <a:p>
            <a:pPr marL="742950" lvl="1" indent="-285750">
              <a:buFont typeface="Arial" panose="020B0604020202020204" pitchFamily="34" charset="0"/>
              <a:buChar char="•"/>
            </a:pPr>
            <a:r>
              <a:rPr lang="en-US" dirty="0"/>
              <a:t>Delete branch once merged. </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1250962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0C15C-B2F5-4688-9440-BB35A601D2DE}"/>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E929A6DF-A4E8-44E8-98AA-DDB59D059715}"/>
              </a:ext>
            </a:extLst>
          </p:cNvPr>
          <p:cNvSpPr txBox="1"/>
          <p:nvPr/>
        </p:nvSpPr>
        <p:spPr>
          <a:xfrm>
            <a:off x="1272209" y="2014627"/>
            <a:ext cx="6758609" cy="923330"/>
          </a:xfrm>
          <a:prstGeom prst="rect">
            <a:avLst/>
          </a:prstGeom>
          <a:noFill/>
        </p:spPr>
        <p:txBody>
          <a:bodyPr wrap="square" rtlCol="0">
            <a:spAutoFit/>
          </a:bodyPr>
          <a:lstStyle/>
          <a:p>
            <a:r>
              <a:rPr lang="en-US" dirty="0"/>
              <a:t>Learners were successfully able to </a:t>
            </a:r>
          </a:p>
          <a:p>
            <a:endParaRPr lang="en-US" dirty="0"/>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1954BFF5-8097-4663-9D15-12E8B486CCEC}"/>
              </a:ext>
            </a:extLst>
          </p:cNvPr>
          <p:cNvSpPr txBox="1"/>
          <p:nvPr/>
        </p:nvSpPr>
        <p:spPr>
          <a:xfrm>
            <a:off x="1272209" y="2476292"/>
            <a:ext cx="8652076" cy="2031325"/>
          </a:xfrm>
          <a:prstGeom prst="rect">
            <a:avLst/>
          </a:prstGeom>
          <a:noFill/>
        </p:spPr>
        <p:txBody>
          <a:bodyPr wrap="square">
            <a:spAutoFit/>
          </a:bodyPr>
          <a:lstStyle/>
          <a:p>
            <a:pPr marL="742950" lvl="1" indent="-285750">
              <a:buFont typeface="Arial" panose="020B0604020202020204" pitchFamily="34" charset="0"/>
              <a:buChar char="•"/>
            </a:pPr>
            <a:r>
              <a:rPr lang="en-US" dirty="0"/>
              <a:t>Create new branch from forked repository</a:t>
            </a:r>
          </a:p>
          <a:p>
            <a:pPr marL="742950" lvl="1" indent="-285750">
              <a:buFont typeface="Arial" panose="020B0604020202020204" pitchFamily="34" charset="0"/>
              <a:buChar char="•"/>
            </a:pPr>
            <a:r>
              <a:rPr lang="en-US" dirty="0"/>
              <a:t>Clone repository on local system</a:t>
            </a:r>
          </a:p>
          <a:p>
            <a:pPr marL="742950" lvl="1" indent="-285750">
              <a:buFont typeface="Arial" panose="020B0604020202020204" pitchFamily="34" charset="0"/>
              <a:buChar char="•"/>
            </a:pPr>
            <a:r>
              <a:rPr lang="en-US" dirty="0"/>
              <a:t>Open/Create/Modify files</a:t>
            </a:r>
          </a:p>
          <a:p>
            <a:pPr marL="742950" lvl="1" indent="-285750">
              <a:buFont typeface="Arial" panose="020B0604020202020204" pitchFamily="34" charset="0"/>
              <a:buChar char="•"/>
            </a:pPr>
            <a:r>
              <a:rPr lang="en-US" dirty="0"/>
              <a:t>Create Commits</a:t>
            </a:r>
          </a:p>
          <a:p>
            <a:pPr marL="742950" lvl="1" indent="-285750">
              <a:buFont typeface="Arial" panose="020B0604020202020204" pitchFamily="34" charset="0"/>
              <a:buChar char="•"/>
            </a:pPr>
            <a:r>
              <a:rPr lang="en-US" dirty="0"/>
              <a:t>Push to branch</a:t>
            </a:r>
          </a:p>
          <a:p>
            <a:pPr marL="742950" lvl="1" indent="-285750">
              <a:buFont typeface="Arial" panose="020B0604020202020204" pitchFamily="34" charset="0"/>
              <a:buChar char="•"/>
            </a:pPr>
            <a:r>
              <a:rPr lang="en-US" dirty="0"/>
              <a:t>Create pull request from website </a:t>
            </a:r>
          </a:p>
          <a:p>
            <a:pPr marL="742950" lvl="1" indent="-285750">
              <a:buFont typeface="Arial" panose="020B0604020202020204" pitchFamily="34" charset="0"/>
              <a:buChar char="•"/>
            </a:pPr>
            <a:r>
              <a:rPr lang="en-US" dirty="0"/>
              <a:t>Delete branch once merged</a:t>
            </a:r>
          </a:p>
        </p:txBody>
      </p:sp>
    </p:spTree>
    <p:extLst>
      <p:ext uri="{BB962C8B-B14F-4D97-AF65-F5344CB8AC3E}">
        <p14:creationId xmlns:p14="http://schemas.microsoft.com/office/powerpoint/2010/main" val="4084465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765D-0A33-4899-A38B-0440DF278E61}"/>
              </a:ext>
            </a:extLst>
          </p:cNvPr>
          <p:cNvSpPr>
            <a:spLocks noGrp="1"/>
          </p:cNvSpPr>
          <p:nvPr>
            <p:ph type="title"/>
          </p:nvPr>
        </p:nvSpPr>
        <p:spPr>
          <a:xfrm>
            <a:off x="1205022" y="908894"/>
            <a:ext cx="9906000" cy="2009774"/>
          </a:xfrm>
        </p:spPr>
        <p:txBody>
          <a:bodyPr>
            <a:normAutofit/>
          </a:bodyPr>
          <a:lstStyle/>
          <a:p>
            <a:pPr algn="ctr"/>
            <a:r>
              <a:rPr lang="en-US" dirty="0"/>
              <a:t>Icebreaker</a:t>
            </a:r>
            <a:br>
              <a:rPr lang="en-US" dirty="0"/>
            </a:br>
            <a:br>
              <a:rPr lang="en-US" dirty="0"/>
            </a:br>
            <a:r>
              <a:rPr lang="en-US" dirty="0"/>
              <a:t>Video demonstration of code in work</a:t>
            </a:r>
          </a:p>
        </p:txBody>
      </p:sp>
      <p:sp>
        <p:nvSpPr>
          <p:cNvPr id="3" name="Text Placeholder 2">
            <a:extLst>
              <a:ext uri="{FF2B5EF4-FFF2-40B4-BE49-F238E27FC236}">
                <a16:creationId xmlns:a16="http://schemas.microsoft.com/office/drawing/2014/main" id="{2209B989-D424-435B-AAFF-A1A3EADC6EF2}"/>
              </a:ext>
            </a:extLst>
          </p:cNvPr>
          <p:cNvSpPr>
            <a:spLocks noGrp="1"/>
          </p:cNvSpPr>
          <p:nvPr>
            <p:ph type="body" idx="1"/>
          </p:nvPr>
        </p:nvSpPr>
        <p:spPr>
          <a:xfrm>
            <a:off x="990336" y="3939332"/>
            <a:ext cx="9906000" cy="1374776"/>
          </a:xfrm>
        </p:spPr>
        <p:txBody>
          <a:bodyPr/>
          <a:lstStyle/>
          <a:p>
            <a:endParaRPr lang="en-US" dirty="0"/>
          </a:p>
          <a:p>
            <a:endParaRPr lang="en-US" dirty="0"/>
          </a:p>
          <a:p>
            <a:endParaRPr lang="en-US" dirty="0"/>
          </a:p>
        </p:txBody>
      </p:sp>
    </p:spTree>
    <p:extLst>
      <p:ext uri="{BB962C8B-B14F-4D97-AF65-F5344CB8AC3E}">
        <p14:creationId xmlns:p14="http://schemas.microsoft.com/office/powerpoint/2010/main" val="3789792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7FF10-FDCC-42CD-B2F6-9F5D7314CF6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C66696D-0AA5-49C9-9E3C-65112603E02B}"/>
              </a:ext>
            </a:extLst>
          </p:cNvPr>
          <p:cNvSpPr>
            <a:spLocks noGrp="1"/>
          </p:cNvSpPr>
          <p:nvPr>
            <p:ph type="body" idx="1"/>
          </p:nvPr>
        </p:nvSpPr>
        <p:spPr/>
        <p:txBody>
          <a:bodyPr/>
          <a:lstStyle/>
          <a:p>
            <a:endParaRPr lang="en-US"/>
          </a:p>
        </p:txBody>
      </p:sp>
      <p:pic>
        <p:nvPicPr>
          <p:cNvPr id="4" name="ltle1">
            <a:hlinkClick r:id="" action="ppaction://media"/>
            <a:extLst>
              <a:ext uri="{FF2B5EF4-FFF2-40B4-BE49-F238E27FC236}">
                <a16:creationId xmlns:a16="http://schemas.microsoft.com/office/drawing/2014/main" id="{5CC853FD-32E5-48C3-86DA-3BA20A1979F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
            <a:ext cx="12192000" cy="6832137"/>
          </a:xfrm>
          <a:prstGeom prst="rect">
            <a:avLst/>
          </a:prstGeom>
        </p:spPr>
      </p:pic>
    </p:spTree>
    <p:extLst>
      <p:ext uri="{BB962C8B-B14F-4D97-AF65-F5344CB8AC3E}">
        <p14:creationId xmlns:p14="http://schemas.microsoft.com/office/powerpoint/2010/main" val="3401798836"/>
      </p:ext>
    </p:extLst>
  </p:cSld>
  <p:clrMapOvr>
    <a:masterClrMapping/>
  </p:clrMapOvr>
  <mc:AlternateContent xmlns:mc="http://schemas.openxmlformats.org/markup-compatibility/2006">
    <mc:Choice xmlns:p14="http://schemas.microsoft.com/office/powerpoint/2010/main" Requires="p14">
      <p:transition spd="slow" p14:dur="21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2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8F6CA-B438-4AC4-858A-C3AB4A9B91EF}"/>
              </a:ext>
            </a:extLst>
          </p:cNvPr>
          <p:cNvSpPr>
            <a:spLocks noGrp="1"/>
          </p:cNvSpPr>
          <p:nvPr>
            <p:ph type="title"/>
          </p:nvPr>
        </p:nvSpPr>
        <p:spPr/>
        <p:txBody>
          <a:bodyPr/>
          <a:lstStyle/>
          <a:p>
            <a:r>
              <a:rPr lang="en-US" dirty="0"/>
              <a:t>Learner prerequisites </a:t>
            </a:r>
          </a:p>
        </p:txBody>
      </p:sp>
      <p:sp>
        <p:nvSpPr>
          <p:cNvPr id="3" name="TextBox 2">
            <a:extLst>
              <a:ext uri="{FF2B5EF4-FFF2-40B4-BE49-F238E27FC236}">
                <a16:creationId xmlns:a16="http://schemas.microsoft.com/office/drawing/2014/main" id="{D2124173-64A1-4D12-AB2F-00C4AEC27E67}"/>
              </a:ext>
            </a:extLst>
          </p:cNvPr>
          <p:cNvSpPr txBox="1"/>
          <p:nvPr/>
        </p:nvSpPr>
        <p:spPr>
          <a:xfrm>
            <a:off x="1272209" y="2014627"/>
            <a:ext cx="6758609" cy="2585323"/>
          </a:xfrm>
          <a:prstGeom prst="rect">
            <a:avLst/>
          </a:prstGeom>
          <a:noFill/>
        </p:spPr>
        <p:txBody>
          <a:bodyPr wrap="square" rtlCol="0">
            <a:spAutoFit/>
          </a:bodyPr>
          <a:lstStyle/>
          <a:p>
            <a:r>
              <a:rPr lang="en-US" dirty="0"/>
              <a:t>Learner should have a working knowledge of how to download and install software from a provided list</a:t>
            </a:r>
          </a:p>
          <a:p>
            <a:endParaRPr lang="en-US" dirty="0"/>
          </a:p>
          <a:p>
            <a:r>
              <a:rPr lang="en-US" dirty="0"/>
              <a:t>Learner should have access to the following technologies</a:t>
            </a:r>
          </a:p>
          <a:p>
            <a:pPr marL="742950" lvl="1" indent="-285750">
              <a:buFont typeface="Arial" panose="020B0604020202020204" pitchFamily="34" charset="0"/>
              <a:buChar char="•"/>
            </a:pPr>
            <a:r>
              <a:rPr lang="en-US" dirty="0"/>
              <a:t>Personal Computer</a:t>
            </a:r>
          </a:p>
          <a:p>
            <a:pPr marL="742950" lvl="1" indent="-285750">
              <a:buFont typeface="Arial" panose="020B0604020202020204" pitchFamily="34" charset="0"/>
              <a:buChar char="•"/>
            </a:pPr>
            <a:r>
              <a:rPr lang="en-US" dirty="0"/>
              <a:t>Reliable High-Speed internet connection</a:t>
            </a:r>
          </a:p>
          <a:p>
            <a:pPr marL="742950" lvl="1" indent="-285750">
              <a:buFont typeface="Arial" panose="020B0604020202020204" pitchFamily="34" charset="0"/>
              <a:buChar char="•"/>
            </a:pPr>
            <a:r>
              <a:rPr lang="en-US" dirty="0"/>
              <a:t>Adequate hard drive storage space (~2TB)</a:t>
            </a:r>
          </a:p>
          <a:p>
            <a:pPr marL="742950" lvl="1" indent="-285750">
              <a:buFont typeface="Arial" panose="020B0604020202020204" pitchFamily="34" charset="0"/>
              <a:buChar char="•"/>
            </a:pPr>
            <a:r>
              <a:rPr lang="en-US" dirty="0"/>
              <a:t>Headphones or speakers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32495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7BE3D-3036-469A-A931-A2AE1E04787D}"/>
              </a:ext>
            </a:extLst>
          </p:cNvPr>
          <p:cNvSpPr>
            <a:spLocks noGrp="1"/>
          </p:cNvSpPr>
          <p:nvPr>
            <p:ph type="title"/>
          </p:nvPr>
        </p:nvSpPr>
        <p:spPr/>
        <p:txBody>
          <a:bodyPr/>
          <a:lstStyle/>
          <a:p>
            <a:r>
              <a:rPr lang="en-US" dirty="0"/>
              <a:t>Prepare for combat; </a:t>
            </a:r>
            <a:br>
              <a:rPr lang="en-US" dirty="0"/>
            </a:br>
            <a:r>
              <a:rPr lang="en-US" dirty="0"/>
              <a:t>Task List &amp; Outcomes</a:t>
            </a:r>
          </a:p>
        </p:txBody>
      </p:sp>
      <p:sp>
        <p:nvSpPr>
          <p:cNvPr id="3" name="TextBox 2">
            <a:extLst>
              <a:ext uri="{FF2B5EF4-FFF2-40B4-BE49-F238E27FC236}">
                <a16:creationId xmlns:a16="http://schemas.microsoft.com/office/drawing/2014/main" id="{6BA2CD4F-1526-4489-8E61-CC411C823B4E}"/>
              </a:ext>
            </a:extLst>
          </p:cNvPr>
          <p:cNvSpPr txBox="1"/>
          <p:nvPr/>
        </p:nvSpPr>
        <p:spPr>
          <a:xfrm>
            <a:off x="1272209" y="2014627"/>
            <a:ext cx="6758609" cy="2862322"/>
          </a:xfrm>
          <a:prstGeom prst="rect">
            <a:avLst/>
          </a:prstGeom>
          <a:noFill/>
        </p:spPr>
        <p:txBody>
          <a:bodyPr wrap="square" rtlCol="0">
            <a:spAutoFit/>
          </a:bodyPr>
          <a:lstStyle/>
          <a:p>
            <a:pPr marL="742950" lvl="1" indent="-285750">
              <a:buFont typeface="Arial" panose="020B0604020202020204" pitchFamily="34" charset="0"/>
              <a:buChar char="•"/>
            </a:pPr>
            <a:r>
              <a:rPr lang="en-US" dirty="0"/>
              <a:t>Install required files</a:t>
            </a:r>
          </a:p>
          <a:p>
            <a:pPr marL="742950" lvl="1" indent="-285750">
              <a:buFont typeface="Arial" panose="020B0604020202020204" pitchFamily="34" charset="0"/>
              <a:buChar char="•"/>
            </a:pPr>
            <a:r>
              <a:rPr lang="en-US" dirty="0"/>
              <a:t>Navigate to www.github.com</a:t>
            </a:r>
          </a:p>
          <a:p>
            <a:pPr marL="742950" lvl="1" indent="-285750">
              <a:buFont typeface="Arial" panose="020B0604020202020204" pitchFamily="34" charset="0"/>
              <a:buChar char="•"/>
            </a:pPr>
            <a:r>
              <a:rPr lang="en-US" dirty="0"/>
              <a:t>Create Account	</a:t>
            </a:r>
          </a:p>
          <a:p>
            <a:pPr marL="742950" lvl="1" indent="-285750">
              <a:buFont typeface="Arial" panose="020B0604020202020204" pitchFamily="34" charset="0"/>
              <a:buChar char="•"/>
            </a:pPr>
            <a:r>
              <a:rPr lang="en-US" dirty="0"/>
              <a:t>Fork account </a:t>
            </a:r>
          </a:p>
          <a:p>
            <a:pPr marL="742950" lvl="1" indent="-285750">
              <a:buFont typeface="Arial" panose="020B0604020202020204" pitchFamily="34" charset="0"/>
              <a:buChar char="•"/>
            </a:pPr>
            <a:r>
              <a:rPr lang="en-US" dirty="0"/>
              <a:t>Create a branch of forked repository</a:t>
            </a:r>
          </a:p>
          <a:p>
            <a:pPr marL="742950" lvl="1" indent="-285750">
              <a:buFont typeface="Arial" panose="020B0604020202020204" pitchFamily="34" charset="0"/>
              <a:buChar char="•"/>
            </a:pPr>
            <a:r>
              <a:rPr lang="en-US" dirty="0"/>
              <a:t>Modify file(s). Commit using GitHub desktop</a:t>
            </a:r>
          </a:p>
          <a:p>
            <a:pPr marL="742950" lvl="1" indent="-285750">
              <a:buFont typeface="Arial" panose="020B0604020202020204" pitchFamily="34" charset="0"/>
              <a:buChar char="•"/>
            </a:pPr>
            <a:r>
              <a:rPr lang="en-US" dirty="0"/>
              <a:t>Create Pull Request from website</a:t>
            </a:r>
          </a:p>
          <a:p>
            <a:pPr marL="742950" lvl="1" indent="-285750">
              <a:buFont typeface="Arial" panose="020B0604020202020204" pitchFamily="34" charset="0"/>
              <a:buChar char="•"/>
            </a:pPr>
            <a:r>
              <a:rPr lang="en-US" dirty="0"/>
              <a:t>Delete Branch</a:t>
            </a:r>
          </a:p>
          <a:p>
            <a:pPr marL="742950" lvl="1" indent="-285750">
              <a:buFont typeface="Arial" panose="020B0604020202020204" pitchFamily="34" charset="0"/>
              <a:buChar char="•"/>
            </a:pPr>
            <a:r>
              <a:rPr lang="en-US" dirty="0"/>
              <a:t>Student Assessment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550062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2A8-7843-4D24-AEA8-1334822B0C56}"/>
              </a:ext>
            </a:extLst>
          </p:cNvPr>
          <p:cNvSpPr>
            <a:spLocks noGrp="1"/>
          </p:cNvSpPr>
          <p:nvPr>
            <p:ph type="title"/>
          </p:nvPr>
        </p:nvSpPr>
        <p:spPr/>
        <p:txBody>
          <a:bodyPr>
            <a:normAutofit/>
          </a:bodyPr>
          <a:lstStyle/>
          <a:p>
            <a:r>
              <a:rPr lang="en-US" dirty="0"/>
              <a:t>Outcome #1</a:t>
            </a:r>
          </a:p>
        </p:txBody>
      </p:sp>
      <p:sp>
        <p:nvSpPr>
          <p:cNvPr id="3" name="TextBox 2">
            <a:extLst>
              <a:ext uri="{FF2B5EF4-FFF2-40B4-BE49-F238E27FC236}">
                <a16:creationId xmlns:a16="http://schemas.microsoft.com/office/drawing/2014/main" id="{1AD0A0D0-1769-45BE-ACAE-250B692352B5}"/>
              </a:ext>
            </a:extLst>
          </p:cNvPr>
          <p:cNvSpPr txBox="1"/>
          <p:nvPr/>
        </p:nvSpPr>
        <p:spPr>
          <a:xfrm>
            <a:off x="1272209" y="2014627"/>
            <a:ext cx="6758609" cy="646331"/>
          </a:xfrm>
          <a:prstGeom prst="rect">
            <a:avLst/>
          </a:prstGeom>
          <a:noFill/>
        </p:spPr>
        <p:txBody>
          <a:bodyPr wrap="square" rtlCol="0">
            <a:spAutoFit/>
          </a:bodyPr>
          <a:lstStyle/>
          <a:p>
            <a:pPr marL="742950" lvl="1" indent="-285750">
              <a:buFont typeface="Arial" panose="020B0604020202020204" pitchFamily="34" charset="0"/>
              <a:buChar char="•"/>
            </a:pPr>
            <a:r>
              <a:rPr lang="en-US" dirty="0"/>
              <a:t>Install </a:t>
            </a:r>
            <a:r>
              <a:rPr lang="en-US" dirty="0">
                <a:hlinkClick r:id="rId3" action="ppaction://hlinkfile"/>
              </a:rPr>
              <a:t>THESE FILES</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41884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2A8-7843-4D24-AEA8-1334822B0C56}"/>
              </a:ext>
            </a:extLst>
          </p:cNvPr>
          <p:cNvSpPr>
            <a:spLocks noGrp="1"/>
          </p:cNvSpPr>
          <p:nvPr>
            <p:ph type="title"/>
          </p:nvPr>
        </p:nvSpPr>
        <p:spPr/>
        <p:txBody>
          <a:bodyPr/>
          <a:lstStyle/>
          <a:p>
            <a:r>
              <a:rPr lang="en-US" dirty="0"/>
              <a:t>Outcome #2</a:t>
            </a:r>
          </a:p>
        </p:txBody>
      </p:sp>
      <p:sp>
        <p:nvSpPr>
          <p:cNvPr id="3" name="TextBox 2">
            <a:extLst>
              <a:ext uri="{FF2B5EF4-FFF2-40B4-BE49-F238E27FC236}">
                <a16:creationId xmlns:a16="http://schemas.microsoft.com/office/drawing/2014/main" id="{D20905B3-B68C-4EA7-B7A1-ED12FD428C80}"/>
              </a:ext>
            </a:extLst>
          </p:cNvPr>
          <p:cNvSpPr txBox="1"/>
          <p:nvPr/>
        </p:nvSpPr>
        <p:spPr>
          <a:xfrm>
            <a:off x="1272209" y="2014627"/>
            <a:ext cx="6758609" cy="646331"/>
          </a:xfrm>
          <a:prstGeom prst="rect">
            <a:avLst/>
          </a:prstGeom>
          <a:noFill/>
        </p:spPr>
        <p:txBody>
          <a:bodyPr wrap="square" rtlCol="0">
            <a:spAutoFit/>
          </a:bodyPr>
          <a:lstStyle/>
          <a:p>
            <a:pPr marL="742950" lvl="1" indent="-285750">
              <a:buFont typeface="Arial" panose="020B0604020202020204" pitchFamily="34" charset="0"/>
              <a:buChar char="•"/>
            </a:pPr>
            <a:r>
              <a:rPr lang="en-US" dirty="0"/>
              <a:t>Navigate to www.github.com</a:t>
            </a:r>
          </a:p>
          <a:p>
            <a:pPr marL="742950" lvl="1" indent="-285750">
              <a:buFont typeface="Arial" panose="020B0604020202020204" pitchFamily="34" charset="0"/>
              <a:buChar char="•"/>
            </a:pPr>
            <a:r>
              <a:rPr lang="en-US" dirty="0"/>
              <a:t>Create Account</a:t>
            </a:r>
          </a:p>
        </p:txBody>
      </p:sp>
    </p:spTree>
    <p:extLst>
      <p:ext uri="{BB962C8B-B14F-4D97-AF65-F5344CB8AC3E}">
        <p14:creationId xmlns:p14="http://schemas.microsoft.com/office/powerpoint/2010/main" val="2327422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2A8-7843-4D24-AEA8-1334822B0C56}"/>
              </a:ext>
            </a:extLst>
          </p:cNvPr>
          <p:cNvSpPr>
            <a:spLocks noGrp="1"/>
          </p:cNvSpPr>
          <p:nvPr>
            <p:ph type="title"/>
          </p:nvPr>
        </p:nvSpPr>
        <p:spPr/>
        <p:txBody>
          <a:bodyPr/>
          <a:lstStyle/>
          <a:p>
            <a:r>
              <a:rPr lang="en-US" dirty="0"/>
              <a:t>Outcome #3</a:t>
            </a:r>
          </a:p>
        </p:txBody>
      </p:sp>
      <p:sp>
        <p:nvSpPr>
          <p:cNvPr id="5" name="TextBox 4">
            <a:extLst>
              <a:ext uri="{FF2B5EF4-FFF2-40B4-BE49-F238E27FC236}">
                <a16:creationId xmlns:a16="http://schemas.microsoft.com/office/drawing/2014/main" id="{CBCE9F58-9E03-4496-9FF6-86AA435199B9}"/>
              </a:ext>
            </a:extLst>
          </p:cNvPr>
          <p:cNvSpPr txBox="1"/>
          <p:nvPr/>
        </p:nvSpPr>
        <p:spPr>
          <a:xfrm>
            <a:off x="1272209" y="2014627"/>
            <a:ext cx="6931754" cy="2031325"/>
          </a:xfrm>
          <a:prstGeom prst="rect">
            <a:avLst/>
          </a:prstGeom>
          <a:noFill/>
        </p:spPr>
        <p:txBody>
          <a:bodyPr wrap="square" rtlCol="0">
            <a:spAutoFit/>
          </a:bodyPr>
          <a:lstStyle/>
          <a:p>
            <a:pPr marL="742950" lvl="1" indent="-285750">
              <a:buFont typeface="Arial" panose="020B0604020202020204" pitchFamily="34" charset="0"/>
              <a:buChar char="•"/>
            </a:pPr>
            <a:r>
              <a:rPr lang="en-US" dirty="0"/>
              <a:t>Fork test repository at </a:t>
            </a:r>
            <a:r>
              <a:rPr lang="en-US" dirty="0">
                <a:hlinkClick r:id="rId3"/>
              </a:rPr>
              <a:t>hooksta4/refactored-octo-broccoli: A simple broccoli living in a simple LTLE610 world. (github.com)</a:t>
            </a:r>
            <a:endParaRPr lang="en-US" dirty="0"/>
          </a:p>
          <a:p>
            <a:pPr marL="742950" lvl="1" indent="-285750">
              <a:buFont typeface="Arial" panose="020B0604020202020204" pitchFamily="34" charset="0"/>
              <a:buChar char="•"/>
            </a:pPr>
            <a:r>
              <a:rPr lang="en-US" dirty="0"/>
              <a:t>Create a branch of forked repository</a:t>
            </a:r>
          </a:p>
          <a:p>
            <a:pPr marL="742950" lvl="1" indent="-285750">
              <a:buFont typeface="Arial" panose="020B0604020202020204" pitchFamily="34" charset="0"/>
              <a:buChar char="•"/>
            </a:pPr>
            <a:r>
              <a:rPr lang="en-US" dirty="0"/>
              <a:t>Clone repository to local machine</a:t>
            </a:r>
          </a:p>
          <a:p>
            <a:pPr marL="742950" lvl="1" indent="-285750">
              <a:buFont typeface="Arial" panose="020B0604020202020204" pitchFamily="34" charset="0"/>
              <a:buChar char="•"/>
            </a:pPr>
            <a:r>
              <a:rPr lang="en-US" dirty="0"/>
              <a:t>Make changes to modify.md in Student Practice Folder using notepad ++ on local machine, save changes.</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298692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02A8-7843-4D24-AEA8-1334822B0C56}"/>
              </a:ext>
            </a:extLst>
          </p:cNvPr>
          <p:cNvSpPr>
            <a:spLocks noGrp="1"/>
          </p:cNvSpPr>
          <p:nvPr>
            <p:ph type="title"/>
          </p:nvPr>
        </p:nvSpPr>
        <p:spPr/>
        <p:txBody>
          <a:bodyPr/>
          <a:lstStyle/>
          <a:p>
            <a:r>
              <a:rPr lang="en-US" dirty="0"/>
              <a:t>Outcome #4</a:t>
            </a:r>
          </a:p>
        </p:txBody>
      </p:sp>
      <p:sp>
        <p:nvSpPr>
          <p:cNvPr id="7" name="TextBox 6">
            <a:extLst>
              <a:ext uri="{FF2B5EF4-FFF2-40B4-BE49-F238E27FC236}">
                <a16:creationId xmlns:a16="http://schemas.microsoft.com/office/drawing/2014/main" id="{DF5738CE-F913-4C55-AE10-B44A76D09CD7}"/>
              </a:ext>
            </a:extLst>
          </p:cNvPr>
          <p:cNvSpPr txBox="1"/>
          <p:nvPr/>
        </p:nvSpPr>
        <p:spPr>
          <a:xfrm>
            <a:off x="1275459" y="2022084"/>
            <a:ext cx="8090731" cy="3139321"/>
          </a:xfrm>
          <a:prstGeom prst="rect">
            <a:avLst/>
          </a:prstGeom>
          <a:noFill/>
        </p:spPr>
        <p:txBody>
          <a:bodyPr wrap="square">
            <a:spAutoFit/>
          </a:bodyPr>
          <a:lstStyle/>
          <a:p>
            <a:pPr marL="742950" lvl="1" indent="-285750">
              <a:buFont typeface="Arial" panose="020B0604020202020204" pitchFamily="34" charset="0"/>
              <a:buChar char="•"/>
            </a:pPr>
            <a:r>
              <a:rPr lang="en-US" dirty="0"/>
              <a:t>Open GitHub desktop app, login using your GitHub account. </a:t>
            </a:r>
          </a:p>
          <a:p>
            <a:pPr marL="742950" lvl="1" indent="-285750">
              <a:buFont typeface="Arial" panose="020B0604020202020204" pitchFamily="34" charset="0"/>
              <a:buChar char="•"/>
            </a:pPr>
            <a:r>
              <a:rPr lang="en-US" dirty="0"/>
              <a:t>Add repository and ensure correct branch is listed. </a:t>
            </a:r>
          </a:p>
          <a:p>
            <a:pPr marL="742950" lvl="1" indent="-285750">
              <a:buFont typeface="Arial" panose="020B0604020202020204" pitchFamily="34" charset="0"/>
              <a:buChar char="•"/>
            </a:pPr>
            <a:r>
              <a:rPr lang="en-US" dirty="0"/>
              <a:t>Left window will show files modified. Give commit name (bottom left) and description. </a:t>
            </a:r>
          </a:p>
          <a:p>
            <a:pPr marL="742950" lvl="1" indent="-285750">
              <a:buFont typeface="Arial" panose="020B0604020202020204" pitchFamily="34" charset="0"/>
              <a:buChar char="•"/>
            </a:pPr>
            <a:r>
              <a:rPr lang="en-US" dirty="0"/>
              <a:t>Commit and Push to Origin (If asked, select contribute)</a:t>
            </a:r>
          </a:p>
          <a:p>
            <a:pPr marL="742950" lvl="1" indent="-285750">
              <a:buFont typeface="Arial" panose="020B0604020202020204" pitchFamily="34" charset="0"/>
              <a:buChar char="•"/>
            </a:pPr>
            <a:r>
              <a:rPr lang="en-US" dirty="0"/>
              <a:t>Go to </a:t>
            </a:r>
            <a:r>
              <a:rPr lang="en-US" dirty="0">
                <a:hlinkClick r:id="rId3"/>
              </a:rPr>
              <a:t>Compare · hooksta4/refactored-octo-broccoli (github.com)</a:t>
            </a:r>
            <a:endParaRPr lang="en-US" dirty="0"/>
          </a:p>
          <a:p>
            <a:pPr marL="742950" lvl="1" indent="-285750">
              <a:buFont typeface="Arial" panose="020B0604020202020204" pitchFamily="34" charset="0"/>
              <a:buChar char="•"/>
            </a:pPr>
            <a:r>
              <a:rPr lang="en-US" dirty="0"/>
              <a:t>Create Pull Request Base: main </a:t>
            </a:r>
            <a:r>
              <a:rPr lang="en-US" dirty="0">
                <a:sym typeface="Wingdings" panose="05000000000000000000" pitchFamily="2" charset="2"/>
              </a:rPr>
              <a:t> Compare: YOURBRANCHNAME</a:t>
            </a:r>
          </a:p>
          <a:p>
            <a:pPr marL="742950" lvl="1" indent="-285750">
              <a:buFont typeface="Arial" panose="020B0604020202020204" pitchFamily="34" charset="0"/>
              <a:buChar char="•"/>
            </a:pPr>
            <a:r>
              <a:rPr lang="en-US" dirty="0">
                <a:sym typeface="Wingdings" panose="05000000000000000000" pitchFamily="2" charset="2"/>
              </a:rPr>
              <a:t>Delete branch once PR is merged (You will get a notification)</a:t>
            </a:r>
          </a:p>
          <a:p>
            <a:pPr marL="742950" lvl="1" indent="-285750">
              <a:buFont typeface="Arial" panose="020B0604020202020204" pitchFamily="34" charset="0"/>
              <a:buChar char="•"/>
            </a:pPr>
            <a:r>
              <a:rPr lang="en-US" dirty="0">
                <a:sym typeface="Wingdings" panose="05000000000000000000" pitchFamily="2" charset="2"/>
              </a:rPr>
              <a:t>Navigate back to Main Branch</a:t>
            </a:r>
          </a:p>
          <a:p>
            <a:pPr marL="742950" lvl="1" indent="-285750">
              <a:buFont typeface="Arial" panose="020B0604020202020204" pitchFamily="34" charset="0"/>
              <a:buChar char="•"/>
            </a:pPr>
            <a:r>
              <a:rPr lang="en-US" dirty="0">
                <a:sym typeface="Wingdings" panose="05000000000000000000" pitchFamily="2" charset="2"/>
              </a:rPr>
              <a:t>Fetch and merge to bring changes current to your main. (this updates your forked repository to be at the same place as the main repository. </a:t>
            </a:r>
          </a:p>
        </p:txBody>
      </p:sp>
    </p:spTree>
    <p:extLst>
      <p:ext uri="{BB962C8B-B14F-4D97-AF65-F5344CB8AC3E}">
        <p14:creationId xmlns:p14="http://schemas.microsoft.com/office/powerpoint/2010/main" val="26347878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438</TotalTime>
  <Words>923</Words>
  <Application>Microsoft Office PowerPoint</Application>
  <PresentationFormat>Widescreen</PresentationFormat>
  <Paragraphs>103</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Tw Cen MT</vt:lpstr>
      <vt:lpstr>Circuit</vt:lpstr>
      <vt:lpstr>Github </vt:lpstr>
      <vt:lpstr>Icebreaker  Video demonstration of code in work</vt:lpstr>
      <vt:lpstr>PowerPoint Presentation</vt:lpstr>
      <vt:lpstr>Learner prerequisites </vt:lpstr>
      <vt:lpstr>Prepare for combat;  Task List &amp; Outcomes</vt:lpstr>
      <vt:lpstr>Outcome #1</vt:lpstr>
      <vt:lpstr>Outcome #2</vt:lpstr>
      <vt:lpstr>Outcome #3</vt:lpstr>
      <vt:lpstr>Outcome #4</vt:lpstr>
      <vt:lpstr>assessment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 </dc:title>
  <dc:creator>Hooker, Carl Lance - hookercl</dc:creator>
  <cp:lastModifiedBy>Hooker, Carl Lance - hookercl</cp:lastModifiedBy>
  <cp:revision>13</cp:revision>
  <dcterms:created xsi:type="dcterms:W3CDTF">2022-04-15T12:43:22Z</dcterms:created>
  <dcterms:modified xsi:type="dcterms:W3CDTF">2022-04-17T15:11:06Z</dcterms:modified>
</cp:coreProperties>
</file>

<file path=docProps/thumbnail.jpeg>
</file>